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5143500" cx="9144000"/>
  <p:notesSz cx="6858000" cy="9144000"/>
  <p:embeddedFontLst>
    <p:embeddedFont>
      <p:font typeface="Roboto"/>
      <p:regular r:id="rId46"/>
      <p:bold r:id="rId47"/>
      <p:italic r:id="rId48"/>
      <p:boldItalic r:id="rId49"/>
    </p:embeddedFont>
    <p:embeddedFont>
      <p:font typeface="Source Code Pro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92E4B8D-F121-448E-8465-2F883F89418A}">
  <a:tblStyle styleId="{792E4B8D-F121-448E-8465-2F883F89418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Roboto-regular.fntdata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Roboto-italic.fntdata"/><Relationship Id="rId47" Type="http://schemas.openxmlformats.org/officeDocument/2006/relationships/font" Target="fonts/Roboto-bold.fntdata"/><Relationship Id="rId49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SourceCodePro-bold.fntdata"/><Relationship Id="rId50" Type="http://schemas.openxmlformats.org/officeDocument/2006/relationships/font" Target="fonts/SourceCodePro-regular.fntdata"/><Relationship Id="rId53" Type="http://schemas.openxmlformats.org/officeDocument/2006/relationships/font" Target="fonts/SourceCodePro-boldItalic.fntdata"/><Relationship Id="rId52" Type="http://schemas.openxmlformats.org/officeDocument/2006/relationships/font" Target="fonts/SourceCodePro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2000 + 24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3032 - 1008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-11 * 4 - 20 * -100 + 68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2**11 - 2**5 + 2**3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16192 / 4 / 2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2021 % 2025 + 3 % 10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9595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* 2 * ((3 * 4 * 5 // 6) ** 3) + 7 + 8 + 9</a:t>
            </a:r>
            <a:endParaRPr sz="1400">
              <a:solidFill>
                <a:srgbClr val="595959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Run the Python interpreter (python3) on your computer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Practice seeing the results of expressions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Font typeface="Source Code Pro"/>
              <a:buChar char="○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Use Control-L to clear the screen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Font typeface="Source Code Pro"/>
              <a:buChar char="○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Use Control-D or type exit() to exit Python.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The interpreter does not save any work!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6955da0dbf_2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36955da0dbf_2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6955da0dbf_2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g36955da0dbf_2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695b2d48a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g3695b2d48a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695b2d48ad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g3695b2d48ad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955da0db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36955da0db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955da0db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36955da0db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7" name="Google Shape;27;p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245100" y="461425"/>
            <a:ext cx="8653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i="1" lang="en" sz="3800">
                <a:latin typeface="Source Code Pro"/>
                <a:ea typeface="Source Code Pro"/>
                <a:cs typeface="Source Code Pro"/>
                <a:sym typeface="Source Code Pro"/>
              </a:rPr>
              <a:t>Introduction to Python</a:t>
            </a:r>
            <a:endParaRPr i="1" sz="38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i="1" sz="38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800">
                <a:latin typeface="Source Code Pro"/>
                <a:ea typeface="Source Code Pro"/>
                <a:cs typeface="Source Code Pro"/>
                <a:sym typeface="Source Code Pro"/>
              </a:rPr>
              <a:t>Adam Frison</a:t>
            </a:r>
            <a:endParaRPr sz="38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Type Conversion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3">
            <a:alphaModFix/>
          </a:blip>
          <a:srcRect b="0" l="0" r="43042" t="0"/>
          <a:stretch/>
        </p:blipFill>
        <p:spPr>
          <a:xfrm>
            <a:off x="5376126" y="589775"/>
            <a:ext cx="3565975" cy="408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311700" y="1152475"/>
            <a:ext cx="4520700" cy="3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We sometimes need to explicitly cast from one data type to another.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We cast from float to int by truncating (not rounding) the decimal.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We cast from int to float by adding the decimal point and a trailing 0 afterwards.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expressions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Expressions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311700" y="1152475"/>
            <a:ext cx="8520600" cy="11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an expression is a computation that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the computer evaluates to produce a result.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088" y="2268175"/>
            <a:ext cx="7067827" cy="25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Evaluating Numeric Expressions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7" name="Google Shape;14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Arithmetic </a:t>
            </a:r>
            <a:r>
              <a:rPr lang="en" u="sng">
                <a:latin typeface="Source Code Pro"/>
                <a:ea typeface="Source Code Pro"/>
                <a:cs typeface="Source Code Pro"/>
                <a:sym typeface="Source Code Pro"/>
              </a:rPr>
              <a:t>Operators</a:t>
            </a:r>
            <a:endParaRPr u="sng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addition        +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difference      -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product         *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exponation      **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division        /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modular div.    %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floor div.      //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Precedence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Follows the standard rules of algebra, Python applies operations in order of precedence. 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Here is a summary of these rules from highest to lowest: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3655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700"/>
              <a:buFont typeface="Source Code Pro"/>
              <a:buAutoNum type="arabicPeriod"/>
            </a:pPr>
            <a:r>
              <a:rPr b="1" i="1" lang="en" sz="1700">
                <a:latin typeface="Source Code Pro"/>
                <a:ea typeface="Source Code Pro"/>
                <a:cs typeface="Source Code Pro"/>
                <a:sym typeface="Source Code Pro"/>
              </a:rPr>
              <a:t>( )</a:t>
            </a: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 - parentheses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3655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ource Code Pro"/>
              <a:buAutoNum type="arabicPeriod"/>
            </a:pPr>
            <a:r>
              <a:rPr b="1" lang="en" sz="1700">
                <a:latin typeface="Source Code Pro"/>
                <a:ea typeface="Source Code Pro"/>
                <a:cs typeface="Source Code Pro"/>
                <a:sym typeface="Source Code Pro"/>
              </a:rPr>
              <a:t>**</a:t>
            </a: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 - the exponentiation operator, ordered right-to-left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3655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ource Code Pro"/>
              <a:buAutoNum type="arabicPeriod"/>
            </a:pPr>
            <a:r>
              <a:rPr b="1" lang="en" sz="1700">
                <a:latin typeface="Source Code Pro"/>
                <a:ea typeface="Source Code Pro"/>
                <a:cs typeface="Source Code Pro"/>
                <a:sym typeface="Source Code Pro"/>
              </a:rPr>
              <a:t>-</a:t>
            </a: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 - the negation (unary minus) operators, as in -5**2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3655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Source Code Pro"/>
              <a:buAutoNum type="arabicPeriod"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*, /, //, % - ordered left-to-right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36550" lvl="0" marL="914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700"/>
              <a:buFont typeface="Source Code Pro"/>
              <a:buAutoNum type="arabicPeriod"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+, - - ordered left-to-right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Try it!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-11 * 4 - 20 * -100 + 68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2**11 - 2**5 + 2**3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16192 / 4 / 2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2021 % 2025 + 3 % 10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1 * 2 * ((3 * 4 * 5 // 6) ** 3) + 7 + 8 + 9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8108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60" name="Google Shape;160;p27"/>
          <p:cNvSpPr/>
          <p:nvPr/>
        </p:nvSpPr>
        <p:spPr>
          <a:xfrm>
            <a:off x="4959325" y="0"/>
            <a:ext cx="4184700" cy="1920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Run the Python interpreter (python3) on your computer 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Practice seeing the results of expressions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○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Control-L to clear the screen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○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Control-D or type exit() to exit Python.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interpreter does not save any work!</a:t>
            </a:r>
            <a:endParaRPr b="0" i="0" sz="14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named functions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Nested Call Expressions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1" name="Google Shape;171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en" sz="2700">
                <a:latin typeface="Source Code Pro"/>
                <a:ea typeface="Source Code Pro"/>
                <a:cs typeface="Source Code Pro"/>
                <a:sym typeface="Source Code Pro"/>
              </a:rPr>
              <a:t>min</a:t>
            </a:r>
            <a:r>
              <a:rPr lang="en" sz="2700"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b="1" lang="en" sz="2700">
                <a:latin typeface="Source Code Pro"/>
                <a:ea typeface="Source Code Pro"/>
                <a:cs typeface="Source Code Pro"/>
                <a:sym typeface="Source Code Pro"/>
              </a:rPr>
              <a:t>abs</a:t>
            </a:r>
            <a:r>
              <a:rPr lang="en" sz="2700">
                <a:latin typeface="Source Code Pro"/>
                <a:ea typeface="Source Code Pro"/>
                <a:cs typeface="Source Code Pro"/>
                <a:sym typeface="Source Code Pro"/>
              </a:rPr>
              <a:t>(-10)), </a:t>
            </a:r>
            <a:r>
              <a:rPr b="1" lang="en" sz="2700">
                <a:latin typeface="Source Code Pro"/>
                <a:ea typeface="Source Code Pro"/>
                <a:cs typeface="Source Code Pro"/>
                <a:sym typeface="Source Code Pro"/>
              </a:rPr>
              <a:t>max</a:t>
            </a:r>
            <a:r>
              <a:rPr lang="en" sz="2700">
                <a:latin typeface="Source Code Pro"/>
                <a:ea typeface="Source Code Pro"/>
                <a:cs typeface="Source Code Pro"/>
                <a:sym typeface="Source Code Pro"/>
              </a:rPr>
              <a:t>(-10, -22))</a:t>
            </a:r>
            <a:endParaRPr sz="27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2" name="Google Shape;172;p29"/>
          <p:cNvSpPr txBox="1"/>
          <p:nvPr/>
        </p:nvSpPr>
        <p:spPr>
          <a:xfrm>
            <a:off x="3625125" y="1152475"/>
            <a:ext cx="19932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sub-expressions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29"/>
          <p:cNvCxnSpPr>
            <a:stCxn id="172" idx="2"/>
            <a:endCxn id="174" idx="0"/>
          </p:cNvCxnSpPr>
          <p:nvPr/>
        </p:nvCxnSpPr>
        <p:spPr>
          <a:xfrm flipH="1">
            <a:off x="3331125" y="1617475"/>
            <a:ext cx="1290600" cy="108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29"/>
          <p:cNvCxnSpPr>
            <a:stCxn id="172" idx="2"/>
            <a:endCxn id="176" idx="0"/>
          </p:cNvCxnSpPr>
          <p:nvPr/>
        </p:nvCxnSpPr>
        <p:spPr>
          <a:xfrm>
            <a:off x="4621725" y="1617475"/>
            <a:ext cx="1328400" cy="104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" name="Google Shape;177;p29"/>
          <p:cNvSpPr txBox="1"/>
          <p:nvPr/>
        </p:nvSpPr>
        <p:spPr>
          <a:xfrm>
            <a:off x="-28625" y="4103875"/>
            <a:ext cx="14616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expression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29"/>
          <p:cNvCxnSpPr>
            <a:stCxn id="177" idx="0"/>
            <a:endCxn id="179" idx="1"/>
          </p:cNvCxnSpPr>
          <p:nvPr/>
        </p:nvCxnSpPr>
        <p:spPr>
          <a:xfrm flipH="1" rot="10800000">
            <a:off x="702175" y="2923075"/>
            <a:ext cx="730800" cy="118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p29"/>
          <p:cNvSpPr txBox="1"/>
          <p:nvPr/>
        </p:nvSpPr>
        <p:spPr>
          <a:xfrm>
            <a:off x="2381950" y="2704600"/>
            <a:ext cx="18981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9"/>
          <p:cNvSpPr txBox="1"/>
          <p:nvPr/>
        </p:nvSpPr>
        <p:spPr>
          <a:xfrm>
            <a:off x="4564625" y="2666650"/>
            <a:ext cx="27711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9"/>
          <p:cNvSpPr txBox="1"/>
          <p:nvPr/>
        </p:nvSpPr>
        <p:spPr>
          <a:xfrm>
            <a:off x="1432975" y="2514800"/>
            <a:ext cx="6159000" cy="8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/>
          <p:nvPr>
            <p:ph idx="1" type="body"/>
          </p:nvPr>
        </p:nvSpPr>
        <p:spPr>
          <a:xfrm>
            <a:off x="189900" y="166050"/>
            <a:ext cx="3587100" cy="481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solidFill>
                  <a:srgbClr val="FF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min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(abs(-10)), max(-10, -22))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+-- </a:t>
            </a:r>
            <a:r>
              <a:rPr b="1" lang="en">
                <a:solidFill>
                  <a:srgbClr val="FF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abs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(-10)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    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    +-- Result: 10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9032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+-- </a:t>
            </a:r>
            <a:r>
              <a:rPr b="1" lang="en">
                <a:solidFill>
                  <a:srgbClr val="FF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max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(-10, -22)  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    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    +-- Result: -10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+-- </a:t>
            </a:r>
            <a:r>
              <a:rPr b="1" lang="en">
                <a:solidFill>
                  <a:srgbClr val="FF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min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(10, -10)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     |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29032"/>
              <a:buNone/>
            </a:pP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     +-- </a:t>
            </a:r>
            <a:r>
              <a:rPr b="1" lang="en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Result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: -10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5" name="Google Shape;185;p30"/>
          <p:cNvSpPr txBox="1"/>
          <p:nvPr>
            <p:ph type="title"/>
          </p:nvPr>
        </p:nvSpPr>
        <p:spPr>
          <a:xfrm>
            <a:off x="3777000" y="445025"/>
            <a:ext cx="505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Call Expression Stack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6" name="Google Shape;186;p30"/>
          <p:cNvSpPr txBox="1"/>
          <p:nvPr>
            <p:ph idx="1" type="body"/>
          </p:nvPr>
        </p:nvSpPr>
        <p:spPr>
          <a:xfrm>
            <a:off x="3777000" y="1231500"/>
            <a:ext cx="5339400" cy="26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b="1" lang="en" sz="2200">
                <a:latin typeface="Source Code Pro"/>
                <a:ea typeface="Source Code Pro"/>
                <a:cs typeface="Source Code Pro"/>
                <a:sym typeface="Source Code Pro"/>
              </a:rPr>
              <a:t>min</a:t>
            </a: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b="1" lang="en" sz="2200">
                <a:latin typeface="Source Code Pro"/>
                <a:ea typeface="Source Code Pro"/>
                <a:cs typeface="Source Code Pro"/>
                <a:sym typeface="Source Code Pro"/>
              </a:rPr>
              <a:t>abs</a:t>
            </a: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(-10)), </a:t>
            </a:r>
            <a:r>
              <a:rPr b="1" lang="en" sz="2200">
                <a:latin typeface="Source Code Pro"/>
                <a:ea typeface="Source Code Pro"/>
                <a:cs typeface="Source Code Pro"/>
                <a:sym typeface="Source Code Pro"/>
              </a:rPr>
              <a:t>max</a:t>
            </a: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(-10, -22))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Aside: arguments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92" name="Google Shape;19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In programming, we tend to call the </a:t>
            </a:r>
            <a:r>
              <a:rPr i="1" lang="en">
                <a:latin typeface="Source Code Pro"/>
                <a:ea typeface="Source Code Pro"/>
                <a:cs typeface="Source Code Pro"/>
                <a:sym typeface="Source Code Pro"/>
              </a:rPr>
              <a:t>operands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 of a call expression </a:t>
            </a:r>
            <a:r>
              <a:rPr b="1" i="1" lang="en">
                <a:latin typeface="Source Code Pro"/>
                <a:ea typeface="Source Code Pro"/>
                <a:cs typeface="Source Code Pro"/>
                <a:sym typeface="Source Code Pro"/>
              </a:rPr>
              <a:t>arguments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min(</a:t>
            </a:r>
            <a:r>
              <a:rPr lang="en">
                <a:highlight>
                  <a:schemeClr val="lt2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4, 5, 6, 7, max(</a:t>
            </a:r>
            <a:r>
              <a:rPr lang="en">
                <a:highlight>
                  <a:srgbClr val="B7B7B7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1, 0</a:t>
            </a:r>
            <a:r>
              <a:rPr lang="en">
                <a:highlight>
                  <a:schemeClr val="lt2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)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)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Arguments supply the input data the function needs to perform its task.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By specifying arguments, we can customize the function's behavior and output based on these inputs.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93" name="Google Shape;193;p31"/>
          <p:cNvCxnSpPr/>
          <p:nvPr/>
        </p:nvCxnSpPr>
        <p:spPr>
          <a:xfrm>
            <a:off x="3112675" y="1727150"/>
            <a:ext cx="939300" cy="57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" name="Google Shape;194;p31"/>
          <p:cNvCxnSpPr/>
          <p:nvPr/>
        </p:nvCxnSpPr>
        <p:spPr>
          <a:xfrm>
            <a:off x="3122150" y="1736650"/>
            <a:ext cx="2590800" cy="559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variables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Aside: arguments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00" name="Google Shape;20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3700">
                <a:latin typeface="Source Code Pro"/>
                <a:ea typeface="Source Code Pro"/>
                <a:cs typeface="Source Code Pro"/>
                <a:sym typeface="Source Code Pro"/>
              </a:rPr>
              <a:t>min( 4, 5, 6, 7, max(1, 0) )</a:t>
            </a:r>
            <a:endParaRPr sz="37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01" name="Google Shape;201;p32"/>
          <p:cNvSpPr/>
          <p:nvPr/>
        </p:nvSpPr>
        <p:spPr>
          <a:xfrm>
            <a:off x="1819800" y="2624725"/>
            <a:ext cx="8199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2"/>
          <p:cNvSpPr/>
          <p:nvPr/>
        </p:nvSpPr>
        <p:spPr>
          <a:xfrm>
            <a:off x="2702375" y="2624725"/>
            <a:ext cx="8199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2"/>
          <p:cNvSpPr/>
          <p:nvPr/>
        </p:nvSpPr>
        <p:spPr>
          <a:xfrm>
            <a:off x="3584950" y="2624725"/>
            <a:ext cx="8199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2"/>
          <p:cNvSpPr/>
          <p:nvPr/>
        </p:nvSpPr>
        <p:spPr>
          <a:xfrm>
            <a:off x="4467525" y="2624725"/>
            <a:ext cx="8199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2"/>
          <p:cNvSpPr/>
          <p:nvPr/>
        </p:nvSpPr>
        <p:spPr>
          <a:xfrm>
            <a:off x="5350100" y="2580025"/>
            <a:ext cx="2681700" cy="662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2"/>
          <p:cNvSpPr txBox="1"/>
          <p:nvPr/>
        </p:nvSpPr>
        <p:spPr>
          <a:xfrm>
            <a:off x="853750" y="1336775"/>
            <a:ext cx="133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first argument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7" name="Google Shape;207;p32"/>
          <p:cNvCxnSpPr>
            <a:stCxn id="206" idx="2"/>
            <a:endCxn id="201" idx="0"/>
          </p:cNvCxnSpPr>
          <p:nvPr/>
        </p:nvCxnSpPr>
        <p:spPr>
          <a:xfrm>
            <a:off x="1522150" y="1909475"/>
            <a:ext cx="707700" cy="71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32"/>
          <p:cNvSpPr txBox="1"/>
          <p:nvPr/>
        </p:nvSpPr>
        <p:spPr>
          <a:xfrm>
            <a:off x="1819800" y="3859425"/>
            <a:ext cx="133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second argument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9" name="Google Shape;209;p32"/>
          <p:cNvCxnSpPr>
            <a:stCxn id="208" idx="0"/>
            <a:endCxn id="202" idx="2"/>
          </p:cNvCxnSpPr>
          <p:nvPr/>
        </p:nvCxnSpPr>
        <p:spPr>
          <a:xfrm flipH="1" rot="10800000">
            <a:off x="2488200" y="3197325"/>
            <a:ext cx="624000" cy="66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0" name="Google Shape;210;p32"/>
          <p:cNvSpPr txBox="1"/>
          <p:nvPr/>
        </p:nvSpPr>
        <p:spPr>
          <a:xfrm>
            <a:off x="2702375" y="1336775"/>
            <a:ext cx="133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third argument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1" name="Google Shape;211;p32"/>
          <p:cNvCxnSpPr>
            <a:stCxn id="210" idx="2"/>
            <a:endCxn id="203" idx="0"/>
          </p:cNvCxnSpPr>
          <p:nvPr/>
        </p:nvCxnSpPr>
        <p:spPr>
          <a:xfrm>
            <a:off x="3370775" y="1909475"/>
            <a:ext cx="624000" cy="71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2" name="Google Shape;212;p32"/>
          <p:cNvSpPr txBox="1"/>
          <p:nvPr/>
        </p:nvSpPr>
        <p:spPr>
          <a:xfrm>
            <a:off x="3584950" y="3859425"/>
            <a:ext cx="133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fourth argument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3" name="Google Shape;213;p32"/>
          <p:cNvCxnSpPr>
            <a:stCxn id="212" idx="0"/>
            <a:endCxn id="204" idx="2"/>
          </p:cNvCxnSpPr>
          <p:nvPr/>
        </p:nvCxnSpPr>
        <p:spPr>
          <a:xfrm flipH="1" rot="10800000">
            <a:off x="4253350" y="3197325"/>
            <a:ext cx="624000" cy="66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p32"/>
          <p:cNvSpPr txBox="1"/>
          <p:nvPr/>
        </p:nvSpPr>
        <p:spPr>
          <a:xfrm>
            <a:off x="5540300" y="1336775"/>
            <a:ext cx="2301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fifth argument,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sub-expression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5" name="Google Shape;215;p32"/>
          <p:cNvCxnSpPr>
            <a:stCxn id="214" idx="2"/>
            <a:endCxn id="205" idx="0"/>
          </p:cNvCxnSpPr>
          <p:nvPr/>
        </p:nvCxnSpPr>
        <p:spPr>
          <a:xfrm>
            <a:off x="6690950" y="1909475"/>
            <a:ext cx="0" cy="67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more about variables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Naming Conventions for Variables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6" name="Google Shape;226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The Google standard naming convention for variables is to use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snake_case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: all lowercase letters with words separated by underscores.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Generally, names should be simple, self explanatory.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amount_due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my_birthdate, birthday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num, nums, list_of_nums,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etc…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Aside: assignment operators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32" name="Google Shape;232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Assignment </a:t>
            </a:r>
            <a:r>
              <a:rPr lang="en" u="sng">
                <a:latin typeface="Source Code Pro"/>
                <a:ea typeface="Source Code Pro"/>
                <a:cs typeface="Source Code Pro"/>
                <a:sym typeface="Source Code Pro"/>
              </a:rPr>
              <a:t>Operators</a:t>
            </a:r>
            <a:endParaRPr u="sng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addition        +=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difference      -=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product         *=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exponation      **=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division        /=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modular div.    %=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Source Code Pro"/>
              <a:buChar char="●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floor div.      //=</a:t>
            </a:r>
            <a:endParaRPr sz="23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Why assignment matters...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38" name="Google Shape;238;p36"/>
          <p:cNvSpPr txBox="1"/>
          <p:nvPr>
            <p:ph idx="1" type="body"/>
          </p:nvPr>
        </p:nvSpPr>
        <p:spPr>
          <a:xfrm>
            <a:off x="311700" y="1152475"/>
            <a:ext cx="8520600" cy="35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&gt;&gt;&gt; x = 6000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&gt;&gt;&gt; x + 45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____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&gt;&gt;&gt; x 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____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&gt;&gt;&gt; x = x + 45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____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Facts about a Circle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44" name="Google Shape;24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Source Code Pro"/>
                <a:ea typeface="Source Code Pro"/>
                <a:cs typeface="Source Code Pro"/>
                <a:sym typeface="Source Code Pro"/>
              </a:rPr>
              <a:t>&gt;&gt;&gt; p = 3.14</a:t>
            </a:r>
            <a:endParaRPr sz="2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Source Code Pro"/>
                <a:ea typeface="Source Code Pro"/>
                <a:cs typeface="Source Code Pro"/>
                <a:sym typeface="Source Code Pro"/>
              </a:rPr>
              <a:t>&gt;&gt;&gt; r = 2.2</a:t>
            </a:r>
            <a:endParaRPr sz="2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Source Code Pro"/>
                <a:ea typeface="Source Code Pro"/>
                <a:cs typeface="Source Code Pro"/>
                <a:sym typeface="Source Code Pro"/>
              </a:rPr>
              <a:t>&gt;&gt;&gt; a = p * (r ** 2)</a:t>
            </a:r>
            <a:endParaRPr sz="2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Source Code Pro"/>
                <a:ea typeface="Source Code Pro"/>
                <a:cs typeface="Source Code Pro"/>
                <a:sym typeface="Source Code Pro"/>
              </a:rPr>
              <a:t>&gt;&gt;&gt; d = r * 2</a:t>
            </a:r>
            <a:endParaRPr sz="2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2600">
                <a:latin typeface="Source Code Pro"/>
                <a:ea typeface="Source Code Pro"/>
                <a:cs typeface="Source Code Pro"/>
                <a:sym typeface="Source Code Pro"/>
              </a:rPr>
              <a:t>&gt;&gt;&gt; c = p * d</a:t>
            </a:r>
            <a:endParaRPr sz="23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5169825" y="1152475"/>
            <a:ext cx="3715200" cy="3416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Variables help build meaning and purpose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51" name="Google Shape;25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pi = 3.14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radius = 2.2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area = pi * (radius ** 2)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diameter = radius * 2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circumference = pi * diameter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Buggy Code: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NameError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57" name="Google Shape;257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A NameError in Python occurs when you try to use a variable or function name that hasn't been defined yet. 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2100">
                <a:latin typeface="Source Code Pro"/>
                <a:ea typeface="Source Code Pro"/>
                <a:cs typeface="Source Code Pro"/>
                <a:sym typeface="Source Code Pro"/>
              </a:rPr>
              <a:t>This typically means the name is either misspelled or the code attempting to use it is placed before its definition.</a:t>
            </a:r>
            <a:endParaRPr sz="2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You Try!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63" name="Google Shape;26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In the interpreter: create </a:t>
            </a:r>
            <a:r>
              <a:rPr b="1" i="1" lang="en">
                <a:latin typeface="Source Code Pro"/>
                <a:ea typeface="Source Code Pro"/>
                <a:cs typeface="Source Code Pro"/>
                <a:sym typeface="Source Code Pro"/>
              </a:rPr>
              <a:t>length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 and </a:t>
            </a:r>
            <a:r>
              <a:rPr b="1" i="1" lang="en">
                <a:latin typeface="Source Code Pro"/>
                <a:ea typeface="Source Code Pro"/>
                <a:cs typeface="Source Code Pro"/>
                <a:sym typeface="Source Code Pro"/>
              </a:rPr>
              <a:t>width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 variables with values 18 and 4, respectively.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These variables will represent the dimensions of some rectangle.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AutoNum type="arabicPeriod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compute the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perimeter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 and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area</a:t>
            </a:r>
            <a:endParaRPr b="1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AutoNum type="alphaLcPeriod"/>
            </a:pPr>
            <a:r>
              <a:rPr b="1" lang="en" sz="1800">
                <a:latin typeface="Source Code Pro"/>
                <a:ea typeface="Source Code Pro"/>
                <a:cs typeface="Source Code Pro"/>
                <a:sym typeface="Source Code Pro"/>
              </a:rPr>
              <a:t>2W + 2L</a:t>
            </a:r>
            <a:endParaRPr b="1" sz="18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AutoNum type="alphaLcPeriod"/>
            </a:pPr>
            <a:r>
              <a:rPr b="1" lang="en" sz="1800">
                <a:latin typeface="Source Code Pro"/>
                <a:ea typeface="Source Code Pro"/>
                <a:cs typeface="Source Code Pro"/>
                <a:sym typeface="Source Code Pro"/>
              </a:rPr>
              <a:t>L x W</a:t>
            </a:r>
            <a:endParaRPr b="1" sz="18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str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Variables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Computers utilize variables as a form of memory. 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We can associate an expression with a name using the assignment operator '=', where '=' signifies the assignment.  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latin typeface="Source Code Pro"/>
                <a:ea typeface="Source Code Pro"/>
                <a:cs typeface="Source Code Pro"/>
                <a:sym typeface="Source Code Pro"/>
              </a:rPr>
              <a:t>x = 12</a:t>
            </a:r>
            <a:endParaRPr b="1"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Once an expression or value is bound to a variable, we can use that variable in other expressions. This fundamental concept is essential in programming.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Strings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4" name="Google Shape;274;p42"/>
          <p:cNvSpPr txBox="1"/>
          <p:nvPr>
            <p:ph idx="1" type="body"/>
          </p:nvPr>
        </p:nvSpPr>
        <p:spPr>
          <a:xfrm>
            <a:off x="311700" y="1152475"/>
            <a:ext cx="5401200" cy="36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Another near universal data type in programming is the String type, referred to as </a:t>
            </a:r>
            <a:r>
              <a:rPr b="1" lang="en" sz="1400">
                <a:solidFill>
                  <a:srgbClr val="1155CC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</a:t>
            </a: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 in Python. 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175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Source Code Pro"/>
              <a:buChar char="-"/>
            </a:pPr>
            <a:r>
              <a:rPr i="1" lang="en" sz="1400">
                <a:latin typeface="Source Code Pro"/>
                <a:ea typeface="Source Code Pro"/>
                <a:cs typeface="Source Code Pro"/>
                <a:sym typeface="Source Code Pro"/>
              </a:rPr>
              <a:t>Strings are always enclosed in either single or double quotes.</a:t>
            </a:r>
            <a:endParaRPr i="1"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Strings are great for representing text! It’s also great for providing context to the expressions we build in Python. 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We’ll be using Strings in our first program and will discuss them in detail during our next session!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5" name="Google Shape;275;p42"/>
          <p:cNvSpPr/>
          <p:nvPr/>
        </p:nvSpPr>
        <p:spPr>
          <a:xfrm>
            <a:off x="5912175" y="400900"/>
            <a:ext cx="3122100" cy="4296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</a:t>
            </a:r>
            <a:endParaRPr b="0" i="0" sz="2400" u="none" cap="none" strike="noStrike">
              <a:solidFill>
                <a:srgbClr val="0000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6" name="Google Shape;276;p42"/>
          <p:cNvSpPr txBox="1"/>
          <p:nvPr/>
        </p:nvSpPr>
        <p:spPr>
          <a:xfrm>
            <a:off x="5912175" y="1107850"/>
            <a:ext cx="11196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"1890"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7" name="Google Shape;277;p42"/>
          <p:cNvSpPr txBox="1"/>
          <p:nvPr/>
        </p:nvSpPr>
        <p:spPr>
          <a:xfrm>
            <a:off x="6063225" y="4093925"/>
            <a:ext cx="13296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str(2.0)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8" name="Google Shape;278;p42"/>
          <p:cNvSpPr txBox="1"/>
          <p:nvPr/>
        </p:nvSpPr>
        <p:spPr>
          <a:xfrm>
            <a:off x="6158925" y="3063325"/>
            <a:ext cx="26286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"hello, world"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9" name="Google Shape;279;p42"/>
          <p:cNvSpPr txBox="1"/>
          <p:nvPr/>
        </p:nvSpPr>
        <p:spPr>
          <a:xfrm>
            <a:off x="7506525" y="1784325"/>
            <a:ext cx="12810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"Monday"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80" name="Google Shape;280;p42"/>
          <p:cNvSpPr txBox="1"/>
          <p:nvPr/>
        </p:nvSpPr>
        <p:spPr>
          <a:xfrm>
            <a:off x="5969225" y="1825125"/>
            <a:ext cx="9678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</a:t>
            </a:r>
            <a:r>
              <a:rPr b="0" i="0" lang="en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🥸</a:t>
            </a: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81" name="Google Shape;281;p42"/>
          <p:cNvSpPr txBox="1"/>
          <p:nvPr/>
        </p:nvSpPr>
        <p:spPr>
          <a:xfrm>
            <a:off x="7540428" y="640075"/>
            <a:ext cx="1213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</a:t>
            </a:r>
            <a:r>
              <a:rPr b="0" i="0" lang="en" sz="1800" u="none" cap="none" strike="noStrike">
                <a:solidFill>
                  <a:schemeClr val="dk1"/>
                </a:solidFill>
                <a:highlight>
                  <a:srgbClr val="EEEEEE"/>
                </a:highlight>
                <a:latin typeface="Courier New"/>
                <a:ea typeface="Courier New"/>
                <a:cs typeface="Courier New"/>
                <a:sym typeface="Courier New"/>
              </a:rPr>
              <a:t>(~_^)</a:t>
            </a: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82" name="Google Shape;282;p42"/>
          <p:cNvSpPr txBox="1"/>
          <p:nvPr/>
        </p:nvSpPr>
        <p:spPr>
          <a:xfrm>
            <a:off x="7864500" y="3998875"/>
            <a:ext cx="9678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83" name="Google Shape;283;p42"/>
          <p:cNvSpPr txBox="1"/>
          <p:nvPr/>
        </p:nvSpPr>
        <p:spPr>
          <a:xfrm>
            <a:off x="6244125" y="475175"/>
            <a:ext cx="9678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"a"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84" name="Google Shape;284;p42"/>
          <p:cNvSpPr txBox="1"/>
          <p:nvPr/>
        </p:nvSpPr>
        <p:spPr>
          <a:xfrm>
            <a:off x="6244125" y="3575725"/>
            <a:ext cx="9678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 "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print() Basics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90" name="Google Shape;290;p43"/>
          <p:cNvSpPr txBox="1"/>
          <p:nvPr>
            <p:ph idx="1" type="body"/>
          </p:nvPr>
        </p:nvSpPr>
        <p:spPr>
          <a:xfrm>
            <a:off x="311700" y="1152475"/>
            <a:ext cx="8520600" cy="3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2587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print(</a:t>
            </a: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10 + 3 - 7)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5089"/>
              <a:buNone/>
            </a:pP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6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2587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print(</a:t>
            </a: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) # No arguments, new line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age = 22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2587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&gt;&gt;&gt; print(</a:t>
            </a: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"TTIC is", age, 'years old.') # Separate arguments by commas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5089"/>
              <a:buNone/>
            </a:pP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TTIC is 22 years old.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5089"/>
              <a:buNone/>
            </a:pP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&gt;&gt;&gt; print(print("!!!"))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5089"/>
              <a:buNone/>
            </a:pP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!!!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15089"/>
              <a:buNone/>
            </a:pPr>
            <a:r>
              <a:rPr lang="en" sz="1840">
                <a:latin typeface="Source Code Pro"/>
                <a:ea typeface="Source Code Pro"/>
                <a:cs typeface="Source Code Pro"/>
                <a:sym typeface="Source Code Pro"/>
              </a:rPr>
              <a:t>None</a:t>
            </a:r>
            <a:endParaRPr sz="184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20">
                <a:latin typeface="Source Code Pro"/>
                <a:ea typeface="Source Code Pro"/>
                <a:cs typeface="Source Code Pro"/>
                <a:sym typeface="Source Code Pro"/>
              </a:rPr>
              <a:t>print(</a:t>
            </a:r>
            <a:r>
              <a:rPr lang="en" sz="1820">
                <a:highlight>
                  <a:schemeClr val="lt2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*objects, sep=' ', end='\n'</a:t>
            </a:r>
            <a:r>
              <a:rPr lang="en" sz="1820">
                <a:latin typeface="Source Code Pro"/>
                <a:ea typeface="Source Code Pro"/>
                <a:cs typeface="Source Code Pro"/>
                <a:sym typeface="Source Code Pro"/>
              </a:rPr>
              <a:t>, file=None, flush=False)</a:t>
            </a:r>
            <a:endParaRPr sz="182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96" name="Google Shape;296;p44"/>
          <p:cNvSpPr txBox="1"/>
          <p:nvPr>
            <p:ph idx="1" type="body"/>
          </p:nvPr>
        </p:nvSpPr>
        <p:spPr>
          <a:xfrm>
            <a:off x="311700" y="1152475"/>
            <a:ext cx="8520600" cy="36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8571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&gt;&gt;&gt; print('apples', 'oranges', sep=' and ', end='!\n')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apples and oranges!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&gt;&gt;&gt; print(1, 2, 3, 4, sep=', ')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1, 2, 3, 4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&gt;&gt;&gt; print('All aboard', end='!!!\n')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All aboard!!!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&gt;&gt;&gt; print('cat', 'dog', 'mouse', sep=' | ')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cat | dog | mouse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&gt;&gt;&gt; &gt;&gt;&gt; print('apple', 'banana', 'cherry', sep=' + ', end=' = fruit\n')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26050"/>
              <a:buNone/>
            </a:pPr>
            <a:r>
              <a:rPr lang="en" sz="2040">
                <a:latin typeface="Source Code Pro"/>
                <a:ea typeface="Source Code Pro"/>
                <a:cs typeface="Source Code Pro"/>
                <a:sym typeface="Source Code Pro"/>
              </a:rPr>
              <a:t>apple + banana + cherry = fruit</a:t>
            </a:r>
            <a:endParaRPr sz="204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5"/>
          <p:cNvSpPr txBox="1"/>
          <p:nvPr>
            <p:ph type="title"/>
          </p:nvPr>
        </p:nvSpPr>
        <p:spPr>
          <a:xfrm>
            <a:off x="311700" y="445025"/>
            <a:ext cx="4565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Strings are immutable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02" name="Google Shape;302;p45"/>
          <p:cNvSpPr txBox="1"/>
          <p:nvPr>
            <p:ph idx="1" type="body"/>
          </p:nvPr>
        </p:nvSpPr>
        <p:spPr>
          <a:xfrm>
            <a:off x="311700" y="1152475"/>
            <a:ext cx="2443500" cy="26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We often build new strings by concatenation.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We often slice strings by extracting 1 or more characters from a string.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303" name="Google Shape;303;p45"/>
          <p:cNvPicPr preferRelativeResize="0"/>
          <p:nvPr/>
        </p:nvPicPr>
        <p:blipFill rotWithShape="1">
          <a:blip r:embed="rId3">
            <a:alphaModFix/>
          </a:blip>
          <a:srcRect b="0" l="1224" r="0" t="28612"/>
          <a:stretch/>
        </p:blipFill>
        <p:spPr>
          <a:xfrm>
            <a:off x="3379800" y="1388225"/>
            <a:ext cx="5462275" cy="19329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4" name="Google Shape;304;p45"/>
          <p:cNvGraphicFramePr/>
          <p:nvPr/>
        </p:nvGraphicFramePr>
        <p:xfrm>
          <a:off x="487125" y="361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{792E4B8D-F121-448E-8465-2F883F89418A}</a:tableStyleId>
              </a:tblPr>
              <a:tblGrid>
                <a:gridCol w="731625"/>
                <a:gridCol w="731625"/>
                <a:gridCol w="731625"/>
                <a:gridCol w="731625"/>
                <a:gridCol w="731625"/>
                <a:gridCol w="731625"/>
                <a:gridCol w="731625"/>
                <a:gridCol w="731625"/>
                <a:gridCol w="731625"/>
                <a:gridCol w="731625"/>
                <a:gridCol w="731625"/>
              </a:tblGrid>
              <a:tr h="483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0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1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2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3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4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5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6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7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8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9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10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</a:tr>
              <a:tr h="483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C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h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u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c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k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 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B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e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r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r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latin typeface="Source Code Pro"/>
                          <a:ea typeface="Source Code Pro"/>
                          <a:cs typeface="Source Code Pro"/>
                          <a:sym typeface="Source Code Pro"/>
                        </a:rPr>
                        <a:t>y</a:t>
                      </a:r>
                      <a:endParaRPr sz="1400" u="none" cap="none" strike="noStrike">
                        <a:latin typeface="Source Code Pro"/>
                        <a:ea typeface="Source Code Pro"/>
                        <a:cs typeface="Source Code Pro"/>
                        <a:sym typeface="Source Code Pr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tuple and list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7"/>
          <p:cNvSpPr txBox="1"/>
          <p:nvPr>
            <p:ph type="title"/>
          </p:nvPr>
        </p:nvSpPr>
        <p:spPr>
          <a:xfrm>
            <a:off x="311700" y="445025"/>
            <a:ext cx="874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tuple										list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15" name="Google Shape;315;p47"/>
          <p:cNvSpPr txBox="1"/>
          <p:nvPr>
            <p:ph idx="1" type="body"/>
          </p:nvPr>
        </p:nvSpPr>
        <p:spPr>
          <a:xfrm>
            <a:off x="311700" y="1152475"/>
            <a:ext cx="3970500" cy="16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A tuple is immutable. Neither the values nor the length can be changed.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16" name="Google Shape;316;p47"/>
          <p:cNvSpPr txBox="1"/>
          <p:nvPr>
            <p:ph idx="1" type="body"/>
          </p:nvPr>
        </p:nvSpPr>
        <p:spPr>
          <a:xfrm>
            <a:off x="4796600" y="1152475"/>
            <a:ext cx="3970500" cy="19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Source Code Pro"/>
                <a:ea typeface="Source Code Pro"/>
                <a:cs typeface="Source Code Pro"/>
                <a:sym typeface="Source Code Pro"/>
              </a:rPr>
              <a:t>A list can be changed. Its items can be changed. It can be made longer or smaller.</a:t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317" name="Google Shape;317;p47"/>
          <p:cNvPicPr preferRelativeResize="0"/>
          <p:nvPr/>
        </p:nvPicPr>
        <p:blipFill rotWithShape="1">
          <a:blip r:embed="rId3">
            <a:alphaModFix/>
          </a:blip>
          <a:srcRect b="2419" l="0" r="0" t="0"/>
          <a:stretch/>
        </p:blipFill>
        <p:spPr>
          <a:xfrm>
            <a:off x="375125" y="2253600"/>
            <a:ext cx="3036825" cy="143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7"/>
          <p:cNvPicPr preferRelativeResize="0"/>
          <p:nvPr/>
        </p:nvPicPr>
        <p:blipFill rotWithShape="1">
          <a:blip r:embed="rId4">
            <a:alphaModFix/>
          </a:blip>
          <a:srcRect b="0" l="0" r="0" t="635"/>
          <a:stretch/>
        </p:blipFill>
        <p:spPr>
          <a:xfrm>
            <a:off x="4898050" y="2185150"/>
            <a:ext cx="3929500" cy="264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7"/>
          <p:cNvSpPr txBox="1"/>
          <p:nvPr/>
        </p:nvSpPr>
        <p:spPr>
          <a:xfrm>
            <a:off x="311700" y="3917650"/>
            <a:ext cx="3601200" cy="9078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Note: We can access the parts of tuples and lists as we do for strings (slicing).</a:t>
            </a:r>
            <a:endParaRPr b="0" i="0" sz="16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user-defined functions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Functions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30" name="Google Shape;330;p49"/>
          <p:cNvSpPr txBox="1"/>
          <p:nvPr>
            <p:ph idx="1" type="body"/>
          </p:nvPr>
        </p:nvSpPr>
        <p:spPr>
          <a:xfrm>
            <a:off x="311700" y="1152475"/>
            <a:ext cx="4316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A function is an </a:t>
            </a:r>
            <a:r>
              <a:rPr b="1" lang="en" sz="2200">
                <a:latin typeface="Source Code Pro"/>
                <a:ea typeface="Source Code Pro"/>
                <a:cs typeface="Source Code Pro"/>
                <a:sym typeface="Source Code Pro"/>
              </a:rPr>
              <a:t>abstraction</a:t>
            </a: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 of a set of statements.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2200">
                <a:latin typeface="Source Code Pro"/>
                <a:ea typeface="Source Code Pro"/>
                <a:cs typeface="Source Code Pro"/>
                <a:sym typeface="Source Code Pro"/>
              </a:rPr>
              <a:t>Generally, functions should be designed to do "one thing" extremely well.</a:t>
            </a:r>
            <a:endParaRPr sz="2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331" name="Google Shape;33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4000" y="1128113"/>
            <a:ext cx="4527599" cy="3465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0"/>
          <p:cNvSpPr txBox="1"/>
          <p:nvPr>
            <p:ph type="title"/>
          </p:nvPr>
        </p:nvSpPr>
        <p:spPr>
          <a:xfrm>
            <a:off x="311700" y="445025"/>
            <a:ext cx="353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Function Syntax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37" name="Google Shape;337;p50"/>
          <p:cNvSpPr txBox="1"/>
          <p:nvPr>
            <p:ph idx="2" type="body"/>
          </p:nvPr>
        </p:nvSpPr>
        <p:spPr>
          <a:xfrm>
            <a:off x="387900" y="1229275"/>
            <a:ext cx="8520600" cy="34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500">
                <a:latin typeface="Source Code Pro"/>
                <a:ea typeface="Source Code Pro"/>
                <a:cs typeface="Source Code Pro"/>
                <a:sym typeface="Source Code Pro"/>
              </a:rPr>
              <a:t>def &lt;func_name&gt;(&lt;arguments&gt;):</a:t>
            </a:r>
            <a:endParaRPr sz="2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500">
                <a:latin typeface="Source Code Pro"/>
                <a:ea typeface="Source Code Pro"/>
                <a:cs typeface="Source Code Pro"/>
                <a:sym typeface="Source Code Pro"/>
              </a:rPr>
              <a:t>	</a:t>
            </a:r>
            <a:endParaRPr sz="2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500">
                <a:latin typeface="Source Code Pro"/>
                <a:ea typeface="Source Code Pro"/>
                <a:cs typeface="Source Code Pro"/>
                <a:sym typeface="Source Code Pro"/>
              </a:rPr>
              <a:t>&lt;body&gt;</a:t>
            </a:r>
            <a:endParaRPr sz="2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500">
                <a:latin typeface="Source Code Pro"/>
                <a:ea typeface="Source Code Pro"/>
                <a:cs typeface="Source Code Pro"/>
                <a:sym typeface="Source Code Pro"/>
              </a:rPr>
              <a:t>	</a:t>
            </a:r>
            <a:endParaRPr sz="2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2500">
                <a:latin typeface="Source Code Pro"/>
                <a:ea typeface="Source Code Pro"/>
                <a:cs typeface="Source Code Pro"/>
                <a:sym typeface="Source Code Pro"/>
              </a:rPr>
              <a:t>	return &lt;expression&gt;</a:t>
            </a:r>
            <a:endParaRPr sz="2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38" name="Google Shape;338;p50"/>
          <p:cNvSpPr/>
          <p:nvPr/>
        </p:nvSpPr>
        <p:spPr>
          <a:xfrm>
            <a:off x="3359125" y="1538950"/>
            <a:ext cx="2457300" cy="494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0"/>
          <p:cNvSpPr/>
          <p:nvPr/>
        </p:nvSpPr>
        <p:spPr>
          <a:xfrm>
            <a:off x="2114700" y="3881850"/>
            <a:ext cx="2457300" cy="494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50"/>
          <p:cNvSpPr txBox="1"/>
          <p:nvPr/>
        </p:nvSpPr>
        <p:spPr>
          <a:xfrm>
            <a:off x="5872650" y="348225"/>
            <a:ext cx="1190700" cy="4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inputs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341" name="Google Shape;341;p50"/>
          <p:cNvCxnSpPr>
            <a:stCxn id="340" idx="2"/>
            <a:endCxn id="338" idx="0"/>
          </p:cNvCxnSpPr>
          <p:nvPr/>
        </p:nvCxnSpPr>
        <p:spPr>
          <a:xfrm flipH="1">
            <a:off x="4587900" y="842625"/>
            <a:ext cx="1880100" cy="696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2" name="Google Shape;342;p50"/>
          <p:cNvSpPr txBox="1"/>
          <p:nvPr/>
        </p:nvSpPr>
        <p:spPr>
          <a:xfrm>
            <a:off x="5872650" y="4252575"/>
            <a:ext cx="1190700" cy="4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outputs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343" name="Google Shape;343;p50"/>
          <p:cNvCxnSpPr>
            <a:stCxn id="342" idx="1"/>
            <a:endCxn id="339" idx="3"/>
          </p:cNvCxnSpPr>
          <p:nvPr/>
        </p:nvCxnSpPr>
        <p:spPr>
          <a:xfrm rot="10800000">
            <a:off x="4571850" y="4128975"/>
            <a:ext cx="1300800" cy="37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4" name="Google Shape;344;p50"/>
          <p:cNvSpPr/>
          <p:nvPr/>
        </p:nvSpPr>
        <p:spPr>
          <a:xfrm>
            <a:off x="735775" y="2714575"/>
            <a:ext cx="1378800" cy="494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50"/>
          <p:cNvSpPr txBox="1"/>
          <p:nvPr/>
        </p:nvSpPr>
        <p:spPr>
          <a:xfrm>
            <a:off x="3918025" y="2685325"/>
            <a:ext cx="164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some process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346" name="Google Shape;346;p50"/>
          <p:cNvCxnSpPr>
            <a:stCxn id="345" idx="1"/>
            <a:endCxn id="344" idx="3"/>
          </p:cNvCxnSpPr>
          <p:nvPr/>
        </p:nvCxnSpPr>
        <p:spPr>
          <a:xfrm rot="10800000">
            <a:off x="2114425" y="2961775"/>
            <a:ext cx="1803600" cy="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Call Expression, input → output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52" name="Google Shape;352;p5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latin typeface="Source Code Pro"/>
                <a:ea typeface="Source Code Pro"/>
                <a:cs typeface="Source Code Pro"/>
                <a:sym typeface="Source Code Pro"/>
              </a:rPr>
              <a:t>def </a:t>
            </a: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add_3_mul_4( num ):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		num = num + 3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		num = num * 4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		</a:t>
            </a:r>
            <a:r>
              <a:rPr b="1" lang="en" sz="1700">
                <a:latin typeface="Source Code Pro"/>
                <a:ea typeface="Source Code Pro"/>
                <a:cs typeface="Source Code Pro"/>
                <a:sym typeface="Source Code Pro"/>
              </a:rPr>
              <a:t>return</a:t>
            </a: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 num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x = 5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y = add_3_mul_4( 5 )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Source Code Pro"/>
                <a:ea typeface="Source Code Pro"/>
                <a:cs typeface="Source Code Pro"/>
                <a:sym typeface="Source Code Pro"/>
              </a:rPr>
              <a:t>print(y)</a:t>
            </a:r>
            <a:endParaRPr sz="17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53" name="Google Shape;353;p51"/>
          <p:cNvSpPr txBox="1"/>
          <p:nvPr/>
        </p:nvSpPr>
        <p:spPr>
          <a:xfrm>
            <a:off x="873075" y="3757975"/>
            <a:ext cx="2173200" cy="37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1"/>
          <p:cNvSpPr txBox="1"/>
          <p:nvPr/>
        </p:nvSpPr>
        <p:spPr>
          <a:xfrm>
            <a:off x="294175" y="1205200"/>
            <a:ext cx="3207600" cy="1651200"/>
          </a:xfrm>
          <a:prstGeom prst="rect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5" name="Google Shape;355;p51"/>
          <p:cNvCxnSpPr>
            <a:endCxn id="354" idx="3"/>
          </p:cNvCxnSpPr>
          <p:nvPr/>
        </p:nvCxnSpPr>
        <p:spPr>
          <a:xfrm rot="-5400000">
            <a:off x="2315575" y="2761600"/>
            <a:ext cx="1917000" cy="455400"/>
          </a:xfrm>
          <a:prstGeom prst="bentConnector4">
            <a:avLst>
              <a:gd fmla="val -494" name="adj1"/>
              <a:gd fmla="val 375066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56" name="Google Shape;356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1175" y="1200450"/>
            <a:ext cx="3624550" cy="274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data types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Classifying Data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311700" y="1152475"/>
            <a:ext cx="5401200" cy="36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600">
                <a:latin typeface="Source Code Pro"/>
                <a:ea typeface="Source Code Pro"/>
                <a:cs typeface="Source Code Pro"/>
                <a:sym typeface="Source Code Pro"/>
              </a:rPr>
              <a:t>In every programming language, data is classified into different types. 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600">
                <a:latin typeface="Source Code Pro"/>
                <a:ea typeface="Source Code Pro"/>
                <a:cs typeface="Source Code Pro"/>
                <a:sym typeface="Source Code Pro"/>
              </a:rPr>
              <a:t>This classification helps determine how data can be manipulated and what operations can be performed on it.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600">
                <a:latin typeface="Source Code Pro"/>
                <a:ea typeface="Source Code Pro"/>
                <a:cs typeface="Source Code Pro"/>
                <a:sym typeface="Source Code Pro"/>
              </a:rPr>
              <a:t>Types also have an important role on memory allocation when variables are assigned.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600">
                <a:latin typeface="Source Code Pro"/>
                <a:ea typeface="Source Code Pro"/>
                <a:cs typeface="Source Code Pro"/>
                <a:sym typeface="Source Code Pro"/>
              </a:rPr>
              <a:t>For now we’ll focus on </a:t>
            </a:r>
            <a:r>
              <a:rPr b="1" lang="en" sz="1600">
                <a:solidFill>
                  <a:srgbClr val="1155CC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</a:t>
            </a:r>
            <a:r>
              <a:rPr lang="en" sz="1600">
                <a:latin typeface="Source Code Pro"/>
                <a:ea typeface="Source Code Pro"/>
                <a:cs typeface="Source Code Pro"/>
                <a:sym typeface="Source Code Pro"/>
              </a:rPr>
              <a:t> and </a:t>
            </a:r>
            <a:r>
              <a:rPr b="1" lang="en" sz="1600">
                <a:solidFill>
                  <a:srgbClr val="1155CC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float</a:t>
            </a:r>
            <a:endParaRPr sz="1600">
              <a:solidFill>
                <a:srgbClr val="1155CC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5912175" y="400900"/>
            <a:ext cx="3122100" cy="192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</a:t>
            </a:r>
            <a:endParaRPr b="0" i="0" sz="2400" u="none" cap="none" strike="noStrike">
              <a:solidFill>
                <a:srgbClr val="0000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5912175" y="3112800"/>
            <a:ext cx="3122100" cy="192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float</a:t>
            </a:r>
            <a:endParaRPr b="0" i="0" sz="2400" u="none" cap="none" strike="noStrike">
              <a:solidFill>
                <a:srgbClr val="0000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6937100" y="400900"/>
            <a:ext cx="1186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32//42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7904925" y="1879175"/>
            <a:ext cx="1186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2024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6424425" y="551175"/>
            <a:ext cx="607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0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8189025" y="551175"/>
            <a:ext cx="7881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-2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5912175" y="1107850"/>
            <a:ext cx="8775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1890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8018925" y="1213838"/>
            <a:ext cx="9582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2+2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5" name="Google Shape;85;p17"/>
          <p:cNvSpPr txBox="1"/>
          <p:nvPr/>
        </p:nvSpPr>
        <p:spPr>
          <a:xfrm>
            <a:off x="5839825" y="3112825"/>
            <a:ext cx="7881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ℼ</a:t>
            </a:r>
            <a:endParaRPr b="0" i="0" sz="24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7450550" y="3112825"/>
            <a:ext cx="14523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0.024232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6033675" y="3808938"/>
            <a:ext cx="6345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5/3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7450550" y="4620900"/>
            <a:ext cx="13296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sqrt(4)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8246175" y="4202700"/>
            <a:ext cx="7881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-2.5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8061375" y="3625225"/>
            <a:ext cx="10434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2+3.0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6588500" y="3060150"/>
            <a:ext cx="7881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1.0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6007025" y="4410850"/>
            <a:ext cx="13296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float(5)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6317750" y="1664525"/>
            <a:ext cx="13296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int(2.0)</a:t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Dynamic Typing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Python uses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type inference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, meaning that variable types are determined at the time of assignment based on the assigned value. For example: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x = 10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y = 10.0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This is also true for expressions. Depending on the operands of the expression or the result of a call expression, you always end up with a specific type. For example: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x = 10 / 2.0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Code Pro"/>
              <a:buChar char="-"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y = 10 // 3              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You can always verify the type of an expression using the built-in </a:t>
            </a:r>
            <a:r>
              <a:rPr b="1" lang="en">
                <a:latin typeface="Source Code Pro"/>
                <a:ea typeface="Source Code Pro"/>
                <a:cs typeface="Source Code Pro"/>
                <a:sym typeface="Source Code Pro"/>
              </a:rPr>
              <a:t>type()</a:t>
            </a: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 function.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Dynamic Typing (Try it!)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05" name="Google Shape;105;p19"/>
          <p:cNvPicPr preferRelativeResize="0"/>
          <p:nvPr/>
        </p:nvPicPr>
        <p:blipFill rotWithShape="1">
          <a:blip r:embed="rId3">
            <a:alphaModFix/>
          </a:blip>
          <a:srcRect b="0" l="1758" r="0" t="0"/>
          <a:stretch/>
        </p:blipFill>
        <p:spPr>
          <a:xfrm>
            <a:off x="1166450" y="1093925"/>
            <a:ext cx="4065925" cy="398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/>
          <p:nvPr/>
        </p:nvSpPr>
        <p:spPr>
          <a:xfrm>
            <a:off x="4792700" y="1666350"/>
            <a:ext cx="4184700" cy="1920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Run the Python interpreter (python3) on your computer 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Practice seeing the results of expressions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○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Control-L to clear the screen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Source Code Pro"/>
              <a:buChar char="○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Control-D or type exit() to exit Python.</a:t>
            </a:r>
            <a:endParaRPr b="0" i="0" sz="11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Source Code Pro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interpreter does not save any work!</a:t>
            </a:r>
            <a:endParaRPr b="0" i="0" sz="14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Data in Memory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152475"/>
            <a:ext cx="4520700" cy="39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When we create variables and assign them values, the variables are references (or pointers) to objects stored in computer memory. 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The actual values are stored in these objects, and multiple variables can reference the same object.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We can use the </a:t>
            </a:r>
            <a:r>
              <a:rPr b="1" lang="en" sz="1500">
                <a:latin typeface="Source Code Pro"/>
                <a:ea typeface="Source Code Pro"/>
                <a:cs typeface="Source Code Pro"/>
                <a:sym typeface="Source Code Pro"/>
              </a:rPr>
              <a:t>id()</a:t>
            </a:r>
            <a:r>
              <a:rPr lang="en" sz="1500">
                <a:latin typeface="Source Code Pro"/>
                <a:ea typeface="Source Code Pro"/>
                <a:cs typeface="Source Code Pro"/>
                <a:sym typeface="Source Code Pro"/>
              </a:rPr>
              <a:t> function to determine if two variables reference the same object!</a:t>
            </a:r>
            <a:endParaRPr sz="15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930675" y="39325"/>
            <a:ext cx="43116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a = 10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b = 10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c = 20.0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b="1" lang="en" sz="2000">
                <a:latin typeface="Source Code Pro"/>
                <a:ea typeface="Source Code Pro"/>
                <a:cs typeface="Source Code Pro"/>
                <a:sym typeface="Source Code Pro"/>
              </a:rPr>
              <a:t>Memory (Objects):</a:t>
            </a:r>
            <a:endParaRPr b="1"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b="1" lang="en" sz="2000">
                <a:latin typeface="Source Code Pro"/>
                <a:ea typeface="Source Code Pro"/>
                <a:cs typeface="Source Code Pro"/>
                <a:sym typeface="Source Code Pro"/>
              </a:rPr>
              <a:t>int</a:t>
            </a:r>
            <a:endParaRPr b="1"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+----+       +----+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| 10 |&lt;------| a  |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|    |&lt;------| b  |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+----+       +----+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b="1" lang="en" sz="2000">
                <a:latin typeface="Source Code Pro"/>
                <a:ea typeface="Source Code Pro"/>
                <a:cs typeface="Source Code Pro"/>
                <a:sym typeface="Source Code Pro"/>
              </a:rPr>
              <a:t>float</a:t>
            </a:r>
            <a:endParaRPr b="1"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+------+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| 20.0 |&lt;------| c  |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90322"/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+------+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445025"/>
            <a:ext cx="774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Source Code Pro"/>
                <a:ea typeface="Source Code Pro"/>
                <a:cs typeface="Source Code Pro"/>
                <a:sym typeface="Source Code Pro"/>
              </a:rPr>
              <a:t>Data in Memory (Try it!)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 rotWithShape="1">
          <a:blip r:embed="rId3">
            <a:alphaModFix/>
          </a:blip>
          <a:srcRect b="0" l="0" r="0" t="7952"/>
          <a:stretch/>
        </p:blipFill>
        <p:spPr>
          <a:xfrm>
            <a:off x="1206550" y="1369650"/>
            <a:ext cx="6730926" cy="3521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21"/>
          <p:cNvCxnSpPr/>
          <p:nvPr/>
        </p:nvCxnSpPr>
        <p:spPr>
          <a:xfrm rot="10800000">
            <a:off x="2134188" y="3950250"/>
            <a:ext cx="1075800" cy="4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21" name="Google Shape;121;p21"/>
          <p:cNvCxnSpPr/>
          <p:nvPr/>
        </p:nvCxnSpPr>
        <p:spPr>
          <a:xfrm flipH="1">
            <a:off x="2054388" y="3962850"/>
            <a:ext cx="1138800" cy="340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22" name="Google Shape;122;p21"/>
          <p:cNvSpPr txBox="1"/>
          <p:nvPr/>
        </p:nvSpPr>
        <p:spPr>
          <a:xfrm>
            <a:off x="3193188" y="3721500"/>
            <a:ext cx="99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same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